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5" r:id="rId5"/>
    <p:sldId id="261" r:id="rId6"/>
    <p:sldId id="281" r:id="rId7"/>
    <p:sldId id="262" r:id="rId8"/>
    <p:sldId id="270" r:id="rId9"/>
    <p:sldId id="269" r:id="rId10"/>
    <p:sldId id="272" r:id="rId11"/>
    <p:sldId id="273" r:id="rId12"/>
    <p:sldId id="280" r:id="rId13"/>
    <p:sldId id="279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5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D812-F45C-47F5-94D2-73DAA4B9DD0A}" type="datetimeFigureOut">
              <a:rPr lang="ru-RU" smtClean="0"/>
              <a:pPr/>
              <a:t>15.12.2016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E91C-4AD3-4966-AC1F-619BAF065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85786" y="2357430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символов и схем в работе с дошкольниками».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571480"/>
            <a:ext cx="4002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№5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г.Щёлкино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5715016"/>
            <a:ext cx="1058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428736"/>
            <a:ext cx="7858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Методическое объединение воспитателей старших групп дошкольных образовательных учреждений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G:\DCIM\110_PANA\P11005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786058"/>
            <a:ext cx="4786314" cy="358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G:\DCIM\110_PANA\P11005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57166"/>
            <a:ext cx="4429124" cy="33218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14348" y="571480"/>
            <a:ext cx="3718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Режимные моменты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G:\DCIM\110_PANA\P1100539.JPG"/>
          <p:cNvPicPr/>
          <p:nvPr/>
        </p:nvPicPr>
        <p:blipFill>
          <a:blip r:embed="rId3" cstate="print"/>
          <a:srcRect t="1013" b="6803"/>
          <a:stretch>
            <a:fillRect/>
          </a:stretch>
        </p:blipFill>
        <p:spPr bwMode="auto">
          <a:xfrm>
            <a:off x="714348" y="2143116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500042"/>
            <a:ext cx="6406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речи и обучение грамоте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1214422"/>
            <a:ext cx="270304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Звук и слово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G:\DCIM\110_PANA\P11005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735811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500042"/>
            <a:ext cx="6406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речи и обучение грамоте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1214422"/>
            <a:ext cx="2703048" cy="646331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Звук и слово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G:\DCIM\110_PANA\P1100537.JPG"/>
          <p:cNvPicPr/>
          <p:nvPr/>
        </p:nvPicPr>
        <p:blipFill>
          <a:blip r:embed="rId3" cstate="print"/>
          <a:srcRect t="6550" b="8297"/>
          <a:stretch>
            <a:fillRect/>
          </a:stretch>
        </p:blipFill>
        <p:spPr bwMode="auto">
          <a:xfrm>
            <a:off x="4500562" y="1071546"/>
            <a:ext cx="400052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28728" y="500042"/>
            <a:ext cx="6406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речи и обучение грамоте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1500174"/>
            <a:ext cx="3500462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Предлоги и предложения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9" name="Рисунок 8" descr="G:\DCIM\110_PANA\P1100538.JPG"/>
          <p:cNvPicPr/>
          <p:nvPr/>
        </p:nvPicPr>
        <p:blipFill>
          <a:blip r:embed="rId4" cstate="print">
            <a:clrChange>
              <a:clrFrom>
                <a:srgbClr val="565459"/>
              </a:clrFrom>
              <a:clrTo>
                <a:srgbClr val="565459">
                  <a:alpha val="0"/>
                </a:srgbClr>
              </a:clrTo>
            </a:clrChange>
          </a:blip>
          <a:srcRect t="12692" b="11155"/>
          <a:stretch>
            <a:fillRect/>
          </a:stretch>
        </p:blipFill>
        <p:spPr bwMode="auto">
          <a:xfrm>
            <a:off x="642910" y="3714752"/>
            <a:ext cx="3857652" cy="253365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357274"/>
            <a:ext cx="8215370" cy="5500726"/>
          </a:xfrm>
          <a:prstGeom prst="rect">
            <a:avLst/>
          </a:prstGeom>
          <a:ln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71736" y="571480"/>
            <a:ext cx="2943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Развитие  речи 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cv01.twirpx.net/0545/0545091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357298"/>
            <a:ext cx="3643338" cy="2428892"/>
          </a:xfrm>
          <a:prstGeom prst="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3675" t="4305" r="8868" b="7864"/>
          <a:stretch>
            <a:fillRect/>
          </a:stretch>
        </p:blipFill>
        <p:spPr bwMode="auto">
          <a:xfrm>
            <a:off x="642910" y="3929066"/>
            <a:ext cx="3571900" cy="233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43240" y="500042"/>
            <a:ext cx="2132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Пересказ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C:\Users\Александр\Desktop\к занятию\105390197.jpg"/>
          <p:cNvPicPr/>
          <p:nvPr/>
        </p:nvPicPr>
        <p:blipFill>
          <a:blip r:embed="rId5" cstate="print"/>
          <a:srcRect b="2238"/>
          <a:stretch>
            <a:fillRect/>
          </a:stretch>
        </p:blipFill>
        <p:spPr bwMode="auto">
          <a:xfrm>
            <a:off x="4500562" y="1785926"/>
            <a:ext cx="3929090" cy="3414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Мнемо - загадки об овощах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357586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4929190" y="3357562"/>
            <a:ext cx="3440106" cy="3000396"/>
            <a:chOff x="2884" y="1417"/>
            <a:chExt cx="2748" cy="2762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84" y="1417"/>
              <a:ext cx="2748" cy="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884" y="1417"/>
              <a:ext cx="2748" cy="27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786190"/>
            <a:ext cx="3571866" cy="262987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714876" y="857232"/>
            <a:ext cx="3500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Заучивание стихотворений,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Загадок и т.д.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www.zavuch.info/uploads/methodlib/2011/11/21/%D0%90434%D0%9F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3714752"/>
            <a:ext cx="3643338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neposedu.ru/wp-content/uploads/2012/05/%D0%9C%D0%BD%D0%B5%D0%BC%D0%BE%D1%82%D0%B0%D0%B1%D0%BB%D0%B8%D1%86%D0%B0-%D0%BF%D0%BE-%D1%82%D0%B5%D0%BC%D0%B5-%D0%9F%D1%82%D0%B8%D1%86%D1%8B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2667"/>
          <a:stretch>
            <a:fillRect/>
          </a:stretch>
        </p:blipFill>
        <p:spPr bwMode="auto">
          <a:xfrm>
            <a:off x="4929190" y="1571613"/>
            <a:ext cx="358015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00100" y="57148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Составление описательных и сюжетных рассказов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504" y="4143380"/>
            <a:ext cx="3071834" cy="230675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F:\В саду 2011\IMG_6013.JPG"/>
          <p:cNvPicPr/>
          <p:nvPr/>
        </p:nvPicPr>
        <p:blipFill>
          <a:blip r:embed="rId6" cstate="print">
            <a:lum bright="20000" contrast="40000"/>
          </a:blip>
          <a:srcRect t="4481" b="5615"/>
          <a:stretch>
            <a:fillRect/>
          </a:stretch>
        </p:blipFill>
        <p:spPr bwMode="auto">
          <a:xfrm>
            <a:off x="714348" y="1500174"/>
            <a:ext cx="3286148" cy="2000264"/>
          </a:xfrm>
          <a:prstGeom prst="rect">
            <a:avLst/>
          </a:prstGeom>
          <a:ln w="38100" cap="sq">
            <a:solidFill>
              <a:srgbClr val="66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428736"/>
            <a:ext cx="60007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  <a:latin typeface="Century" pitchFamily="18" charset="0"/>
              </a:rPr>
              <a:t>Спасибо за участие!</a:t>
            </a:r>
          </a:p>
          <a:p>
            <a:endParaRPr lang="ru-RU" sz="4400" b="1" i="1" dirty="0" smtClean="0">
              <a:solidFill>
                <a:srgbClr val="C00000"/>
              </a:solidFill>
              <a:latin typeface="Century" pitchFamily="18" charset="0"/>
            </a:endParaRPr>
          </a:p>
          <a:p>
            <a:r>
              <a:rPr lang="ru-RU" sz="4400" b="1" i="1" dirty="0" smtClean="0">
                <a:solidFill>
                  <a:srgbClr val="C00000"/>
                </a:solidFill>
                <a:latin typeface="Century" pitchFamily="18" charset="0"/>
              </a:rPr>
              <a:t>Успехов в работе</a:t>
            </a:r>
            <a:r>
              <a:rPr lang="ru-RU" sz="4000" b="1" i="1" dirty="0" smtClean="0">
                <a:solidFill>
                  <a:srgbClr val="C00000"/>
                </a:solidFill>
                <a:latin typeface="Century" pitchFamily="18" charset="0"/>
              </a:rPr>
              <a:t>!</a:t>
            </a:r>
            <a:endParaRPr lang="ru-RU" sz="4000" b="1" i="1" dirty="0">
              <a:solidFill>
                <a:srgbClr val="C00000"/>
              </a:solidFill>
              <a:latin typeface="Century" pitchFamily="18" charset="0"/>
            </a:endParaRPr>
          </a:p>
        </p:txBody>
      </p:sp>
      <p:pic>
        <p:nvPicPr>
          <p:cNvPr id="4" name="Picture 4" descr="D:\Desktop\Мет. раб.2015-2016\фотошаблоны\rib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643314"/>
            <a:ext cx="2757491" cy="2629506"/>
          </a:xfrm>
          <a:prstGeom prst="rect">
            <a:avLst/>
          </a:prstGeom>
          <a:noFill/>
        </p:spPr>
      </p:pic>
      <p:pic>
        <p:nvPicPr>
          <p:cNvPr id="5" name="Picture 4" descr="D:\Desktop\ШАБЛОН\фотошаблоны-2\glitt0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357694"/>
            <a:ext cx="2214578" cy="2090008"/>
          </a:xfrm>
          <a:prstGeom prst="rect">
            <a:avLst/>
          </a:prstGeom>
          <a:noFill/>
        </p:spPr>
      </p:pic>
      <p:pic>
        <p:nvPicPr>
          <p:cNvPr id="6" name="Picture 4" descr="D:\Desktop\ШАБЛОН\фотошаблоны-2\glitt0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360011">
            <a:off x="214282" y="428604"/>
            <a:ext cx="1524000" cy="1438275"/>
          </a:xfrm>
          <a:prstGeom prst="rect">
            <a:avLst/>
          </a:prstGeom>
          <a:noFill/>
        </p:spPr>
      </p:pic>
      <p:pic>
        <p:nvPicPr>
          <p:cNvPr id="7" name="Picture 4" descr="D:\Desktop\ШАБЛОН\фотошаблоны-2\glitt06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5682155">
            <a:off x="7143768" y="357166"/>
            <a:ext cx="1524000" cy="14382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28926" y="5429264"/>
            <a:ext cx="33159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№5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г.Щёлкино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Штепа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Ирина Владимировна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500042"/>
            <a:ext cx="7643866" cy="56784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повышению педагогического мастерства и совершенствованию воспитательно-образовательного процесса в ДОУ в свете требований ФГОС ДО.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771900" algn="l"/>
              </a:tabLs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1. Продолжать работу по организации деятельности ДОУ с учетом требований ФГОС ДО.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Активизировать работу по созданию развивающей предметно-пространственной среды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раскрытию творческого потенциала педагогов.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57400" algn="l"/>
                <a:tab pos="3657600" algn="l"/>
                <a:tab pos="3771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Мотивировать стремление постоянно  повышать свое профессиональное мастерство.</a:t>
            </a: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57400" algn="l"/>
                <a:tab pos="3657600" algn="l"/>
                <a:tab pos="377190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14348" y="500042"/>
            <a:ext cx="75724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Термин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«универсальные учебные действия»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означает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учиться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т.е. способность ребёнка к саморазвитию путём активного усвоения и получения знаний через практическую деятельность.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571744"/>
            <a:ext cx="58579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современного дошкольного  образования – формирование  личности через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собственную деятельность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развитие универсальных учебных действий,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познавательной активности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творчества детей и  их личности через различные виды деятельности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714348" y="2357430"/>
            <a:ext cx="2643206" cy="395760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3750464" y="1535894"/>
            <a:ext cx="1571635" cy="150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4500562" y="2928935"/>
            <a:ext cx="2557209" cy="857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071934" y="4714884"/>
            <a:ext cx="2486911" cy="71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2714612" y="2143116"/>
            <a:ext cx="1000132" cy="285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2428868"/>
            <a:ext cx="493305" cy="6245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4643446"/>
            <a:ext cx="493819" cy="6279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714356"/>
            <a:ext cx="493819" cy="6279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928670"/>
            <a:ext cx="493819" cy="627942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4357686" y="-1470025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4643438" y="5643578"/>
            <a:ext cx="323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Средства обучения 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94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14348" y="642918"/>
            <a:ext cx="764386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Современное занятие  строится на основе принципов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сотрудничества,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деятельностного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подхода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использования  активных форм обучения. 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Именно на этой основе формируются коммуникативные и познавательные универсальные учебные действия: </a:t>
            </a:r>
          </a:p>
          <a:p>
            <a:pPr lvl="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умение планировать свою деятельность,  </a:t>
            </a:r>
          </a:p>
          <a:p>
            <a:pPr lvl="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устанавливать причинно- следственные связи; </a:t>
            </a:r>
          </a:p>
          <a:p>
            <a:pPr lvl="3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ориентироваться в источниках информации.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42910" y="500042"/>
            <a:ext cx="764386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Основной задачей педагога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 обучение детей способам обследования, наблюдения, умение выделять суть, устанавливать взаимосвязи.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полезными в этом процессе являются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опорные схемы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 модели, символы.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785786" y="2357430"/>
            <a:ext cx="75724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Опорные схемы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это выводы, итог, суть того материала, который ребенок должен усвоить.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143108" y="3500438"/>
            <a:ext cx="6143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Схемы, символы, модели должны “рождаться” на глазах детей в момент объяснения  материала в виде рисунков, схематических изображений, таблиц.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Desktop\КАДРЫ\РОМАНЮК\P1020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946505"/>
            <a:ext cx="3714776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D:\Desktop\КАДРЫ\РОМАНЮК\P1020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928669"/>
            <a:ext cx="3714778" cy="27860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4214842" cy="31611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42910" y="428604"/>
            <a:ext cx="794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Ознакомление с окружающим миром и  миром природы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D:\Desktop\КАДРЫ\Хобта П\Откр. зан.Хобта Л.В\P1090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429000"/>
            <a:ext cx="4190998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D:\Desktop\скинуть на ДИСК\Мет. раб. 2014-2015\неделя ПБ-2015\ПБ=фото\P106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3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 descr="D:\Desktop\скинуть на ДИСК\Мет. раб. 2014-2015\неделя ПБ-2015\ПБ=фото\P1060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142984"/>
            <a:ext cx="3857652" cy="2893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85852" y="500042"/>
            <a:ext cx="700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Основы безопасности жизнедеятельности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D:\Desktop\скинуть на ДИСК\Мет. раб. 2014-2015\неделя ПБ-2015\ПБ=фото\P10608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571876"/>
            <a:ext cx="3952903" cy="296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D:\Desktop\скинуть на ДИСК\Мет. раб. 2014-2015\неделя ПБ-2015\ПБ=фото\P10609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571876"/>
            <a:ext cx="4000496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ШАБЛОН\фотошаблоны-2\11866-1402337041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D:\Desktop\КАДРЫ\ШАПОВАЛОВА\Шаповалова А\P1100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00438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1" name="Picture 3" descr="D:\Desktop\Мет. раб.2015-2016\ФОТО15-16\день за днем\уголки\P10901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71480"/>
            <a:ext cx="3571900" cy="2678926"/>
          </a:xfrm>
          <a:prstGeom prst="rect">
            <a:avLst/>
          </a:prstGeom>
          <a:ln w="1270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D:\Desktop\Мет. раб.2015-2016\ФОТО15-16\день за днем\уголки\P10901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72184">
            <a:off x="4643438" y="2714620"/>
            <a:ext cx="4143404" cy="31075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572000" y="78579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Уголки природы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196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48</cp:revision>
  <dcterms:created xsi:type="dcterms:W3CDTF">2016-12-02T09:55:27Z</dcterms:created>
  <dcterms:modified xsi:type="dcterms:W3CDTF">2016-12-15T09:51:20Z</dcterms:modified>
</cp:coreProperties>
</file>